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7559675" cy="1069181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4">
          <p15:clr>
            <a:srgbClr val="A4A3A4"/>
          </p15:clr>
        </p15:guide>
        <p15:guide id="2" pos="2381">
          <p15:clr>
            <a:srgbClr val="A4A3A4"/>
          </p15:clr>
        </p15:guide>
        <p15:guide id="3" pos="113">
          <p15:clr>
            <a:srgbClr val="A4A3A4"/>
          </p15:clr>
        </p15:guide>
        <p15:guide id="4" pos="4649">
          <p15:clr>
            <a:srgbClr val="A4A3A4"/>
          </p15:clr>
        </p15:guide>
        <p15:guide id="5" orient="horz" pos="6611">
          <p15:clr>
            <a:srgbClr val="A4A3A4"/>
          </p15:clr>
        </p15:guide>
        <p15:guide id="6" orient="horz" pos="3368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" roundtripDataSignature="AMtx7mjOeoyHubqsEEZuAoPOXYwIPRXL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112"/>
    <a:srgbClr val="F3ADA5"/>
    <a:srgbClr val="EE968F"/>
    <a:srgbClr val="F6DDDD"/>
    <a:srgbClr val="F6B8B0"/>
    <a:srgbClr val="F6E6E5"/>
    <a:srgbClr val="F2CEC9"/>
    <a:srgbClr val="F2CEB9"/>
    <a:srgbClr val="FFC0B7"/>
    <a:srgbClr val="F5B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/>
    <p:restoredTop sz="94690"/>
  </p:normalViewPr>
  <p:slideViewPr>
    <p:cSldViewPr snapToGrid="0">
      <p:cViewPr varScale="1">
        <p:scale>
          <a:sx n="132" d="100"/>
          <a:sy n="132" d="100"/>
        </p:scale>
        <p:origin x="168" y="264"/>
      </p:cViewPr>
      <p:guideLst>
        <p:guide orient="horz" pos="124"/>
        <p:guide pos="2381"/>
        <p:guide pos="113"/>
        <p:guide pos="4649"/>
        <p:guide orient="horz" pos="6611"/>
        <p:guide orient="horz"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87910" y="2978019"/>
            <a:ext cx="6783857" cy="652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1694512" y="4284621"/>
            <a:ext cx="9060817" cy="163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-1612846" y="2701814"/>
            <a:ext cx="9060817" cy="479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53"/>
              <a:buNone/>
              <a:defRPr sz="1653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488"/>
              <a:buNone/>
              <a:defRPr sz="1488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3212862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3827085" y="2846200"/>
            <a:ext cx="3212862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520713" y="3905482"/>
            <a:ext cx="3198096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3827086" y="2620980"/>
            <a:ext cx="3213847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3827086" y="3905482"/>
            <a:ext cx="3213847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5"/>
              <a:buFont typeface="Calibri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213847" y="1539425"/>
            <a:ext cx="3827085" cy="759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557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645"/>
              <a:buChar char="•"/>
              <a:defRPr sz="2645"/>
            </a:lvl1pPr>
            <a:lvl2pPr marL="914400" lvl="1" indent="-375602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315"/>
              <a:buChar char="•"/>
              <a:defRPr sz="2315"/>
            </a:lvl2pPr>
            <a:lvl3pPr marL="1371600" lvl="2" indent="-35458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4pPr>
            <a:lvl5pPr marL="2286000" lvl="4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5pPr>
            <a:lvl6pPr marL="2743200" lvl="5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6pPr>
            <a:lvl7pPr marL="3200400" lvl="6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7pPr>
            <a:lvl8pPr marL="3657600" lvl="7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8pPr>
            <a:lvl9pPr marL="4114800" lvl="8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520712" y="3207544"/>
            <a:ext cx="2438192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7"/>
              <a:buNone/>
              <a:defRPr sz="1157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5"/>
              <a:buFont typeface="Calibri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3213847" y="1539425"/>
            <a:ext cx="3827085" cy="759811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520712" y="3207544"/>
            <a:ext cx="2438192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7"/>
              <a:buNone/>
              <a:defRPr sz="1157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7"/>
              <a:buFont typeface="Calibri"/>
              <a:buNone/>
              <a:defRPr sz="3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5602" algn="l" rtl="0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458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356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Font typeface="Arial"/>
              <a:buChar char="•"/>
              <a:defRPr sz="16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https://furusatos.com/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フローチャート: 他ページ結合子 30">
            <a:extLst>
              <a:ext uri="{FF2B5EF4-FFF2-40B4-BE49-F238E27FC236}">
                <a16:creationId xmlns:a16="http://schemas.microsoft.com/office/drawing/2014/main" id="{30103F51-D09E-D53C-2806-C6F9360E829B}"/>
              </a:ext>
            </a:extLst>
          </p:cNvPr>
          <p:cNvSpPr/>
          <p:nvPr/>
        </p:nvSpPr>
        <p:spPr>
          <a:xfrm>
            <a:off x="5396454" y="7073536"/>
            <a:ext cx="2163221" cy="1936285"/>
          </a:xfrm>
          <a:prstGeom prst="flowChartOffpageConnector">
            <a:avLst/>
          </a:prstGeom>
          <a:solidFill>
            <a:srgbClr val="F3AD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ローチャート: 他ページ結合子 29">
            <a:extLst>
              <a:ext uri="{FF2B5EF4-FFF2-40B4-BE49-F238E27FC236}">
                <a16:creationId xmlns:a16="http://schemas.microsoft.com/office/drawing/2014/main" id="{12D0A35A-9EE9-8B51-0785-BFD47306413C}"/>
              </a:ext>
            </a:extLst>
          </p:cNvPr>
          <p:cNvSpPr/>
          <p:nvPr/>
        </p:nvSpPr>
        <p:spPr>
          <a:xfrm>
            <a:off x="5396454" y="5784832"/>
            <a:ext cx="2163221" cy="1936285"/>
          </a:xfrm>
          <a:prstGeom prst="flowChartOffpageConnector">
            <a:avLst/>
          </a:prstGeom>
          <a:solidFill>
            <a:srgbClr val="F6B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他ページ結合子 28">
            <a:extLst>
              <a:ext uri="{FF2B5EF4-FFF2-40B4-BE49-F238E27FC236}">
                <a16:creationId xmlns:a16="http://schemas.microsoft.com/office/drawing/2014/main" id="{91719723-6689-D8A4-31B4-7D520DC08282}"/>
              </a:ext>
            </a:extLst>
          </p:cNvPr>
          <p:cNvSpPr/>
          <p:nvPr/>
        </p:nvSpPr>
        <p:spPr>
          <a:xfrm>
            <a:off x="5396454" y="4389274"/>
            <a:ext cx="2163221" cy="1936285"/>
          </a:xfrm>
          <a:prstGeom prst="flowChartOffpageConnector">
            <a:avLst/>
          </a:prstGeom>
          <a:solidFill>
            <a:srgbClr val="F6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l="628" t="37989" r="8864" b="14363"/>
          <a:stretch/>
        </p:blipFill>
        <p:spPr>
          <a:xfrm>
            <a:off x="1225" y="1024277"/>
            <a:ext cx="7558450" cy="357774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-325" y="8505700"/>
            <a:ext cx="7560000" cy="2182104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359836" y="8614938"/>
            <a:ext cx="6839999" cy="649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359837" y="8617105"/>
            <a:ext cx="1342844" cy="6496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 rot="5400000">
            <a:off x="1628497" y="8862913"/>
            <a:ext cx="217961" cy="16837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60694" y="8620626"/>
            <a:ext cx="1433535" cy="64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1100" b="1" i="0" u="none" strike="noStrike" cap="none" spc="-11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ふるさと納税とは？</a:t>
            </a:r>
            <a:endParaRPr spc="-110" dirty="0"/>
          </a:p>
        </p:txBody>
      </p:sp>
      <p:sp>
        <p:nvSpPr>
          <p:cNvPr id="93" name="Google Shape;93;p1"/>
          <p:cNvSpPr/>
          <p:nvPr/>
        </p:nvSpPr>
        <p:spPr>
          <a:xfrm>
            <a:off x="1922885" y="9515705"/>
            <a:ext cx="5281715" cy="429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-325" y="-1461"/>
            <a:ext cx="7560000" cy="1248700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359838" y="10038597"/>
            <a:ext cx="6840000" cy="309231"/>
          </a:xfrm>
          <a:prstGeom prst="rect">
            <a:avLst/>
          </a:prstGeom>
          <a:solidFill>
            <a:srgbClr val="006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181324" y="5173974"/>
            <a:ext cx="1709865" cy="344112"/>
          </a:xfrm>
          <a:prstGeom prst="homePlate">
            <a:avLst>
              <a:gd name="adj" fmla="val 50000"/>
            </a:avLst>
          </a:prstGeom>
          <a:solidFill>
            <a:srgbClr val="F5B8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809277" y="5174933"/>
            <a:ext cx="1809163" cy="343157"/>
          </a:xfrm>
          <a:prstGeom prst="chevron">
            <a:avLst>
              <a:gd name="adj" fmla="val 50000"/>
            </a:avLst>
          </a:prstGeom>
          <a:solidFill>
            <a:srgbClr val="F3AD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538965" y="5173343"/>
            <a:ext cx="1809163" cy="343157"/>
          </a:xfrm>
          <a:prstGeom prst="chevron">
            <a:avLst>
              <a:gd name="adj" fmla="val 50000"/>
            </a:avLst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5609356" y="2172493"/>
            <a:ext cx="1432490" cy="207096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325277" y="605637"/>
            <a:ext cx="6909121" cy="6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ja-JP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お支払い</a:t>
            </a:r>
            <a:r>
              <a:rPr lang="ja-JP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はぜひ</a:t>
            </a:r>
            <a:r>
              <a:rPr lang="ja-JP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ふるさと納税</a:t>
            </a:r>
            <a:r>
              <a:rPr lang="ja-JP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で</a:t>
            </a:r>
            <a:r>
              <a:rPr lang="ja-JP" sz="3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‼</a:t>
            </a:r>
            <a:endParaRPr sz="3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764545" y="4646297"/>
            <a:ext cx="4272809" cy="43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ja-JP" sz="2200" b="1" i="0" u="none" strike="noStrike" cap="none" spc="-15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簡単３ステップで寄附完了♪</a:t>
            </a:r>
            <a:endParaRPr sz="2200" b="1" spc="-150" dirty="0">
              <a:latin typeface="+mj-lt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2039755" y="5205380"/>
            <a:ext cx="1584083" cy="304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S Gothic"/>
              <a:buNone/>
            </a:pPr>
            <a:r>
              <a:rPr lang="ja-JP" altLang="en-US" sz="1300" b="1" i="0" u="none" strike="noStrike" cap="none" spc="-11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寄附者情報入力</a:t>
            </a:r>
            <a:endParaRPr spc="-110" dirty="0"/>
          </a:p>
        </p:txBody>
      </p:sp>
      <p:sp>
        <p:nvSpPr>
          <p:cNvPr id="105" name="Google Shape;105;p1"/>
          <p:cNvSpPr txBox="1"/>
          <p:nvPr/>
        </p:nvSpPr>
        <p:spPr>
          <a:xfrm>
            <a:off x="3986553" y="5208172"/>
            <a:ext cx="1099847" cy="29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altLang="en-US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受取の確認</a:t>
            </a:r>
            <a:endParaRPr dirty="0"/>
          </a:p>
        </p:txBody>
      </p:sp>
      <p:sp>
        <p:nvSpPr>
          <p:cNvPr id="106" name="Google Shape;106;p1"/>
          <p:cNvSpPr txBox="1"/>
          <p:nvPr/>
        </p:nvSpPr>
        <p:spPr>
          <a:xfrm>
            <a:off x="239594" y="5522402"/>
            <a:ext cx="1701412" cy="45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右上の</a:t>
            </a: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二次元バーコードを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読み込</a:t>
            </a:r>
            <a:r>
              <a:rPr lang="ja-JP" altLang="en-US" sz="90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み、特設ページにて</a:t>
            </a:r>
            <a:endParaRPr lang="en-US" altLang="ja-JP" sz="900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寄附項目を選択してください。</a:t>
            </a:r>
            <a:endParaRPr dirty="0"/>
          </a:p>
        </p:txBody>
      </p:sp>
      <p:sp>
        <p:nvSpPr>
          <p:cNvPr id="108" name="Google Shape;108;p1"/>
          <p:cNvSpPr txBox="1"/>
          <p:nvPr/>
        </p:nvSpPr>
        <p:spPr>
          <a:xfrm>
            <a:off x="1934505" y="5522402"/>
            <a:ext cx="1628036" cy="43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「寄附へ進む」のボタンを</a:t>
            </a:r>
            <a:endParaRPr lang="en-US" altLang="ja-JP"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押したら、寄附者情報を</a:t>
            </a:r>
            <a:endParaRPr lang="en-US" altLang="ja-JP"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ご入力ください。</a:t>
            </a:r>
            <a:endParaRPr dirty="0"/>
          </a:p>
        </p:txBody>
      </p:sp>
      <p:sp>
        <p:nvSpPr>
          <p:cNvPr id="109" name="Google Shape;109;p1"/>
          <p:cNvSpPr txBox="1"/>
          <p:nvPr/>
        </p:nvSpPr>
        <p:spPr>
          <a:xfrm>
            <a:off x="3685219" y="5522403"/>
            <a:ext cx="1462579" cy="41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寄附が完了すると</a:t>
            </a:r>
            <a:r>
              <a:rPr lang="ja-JP" altLang="en-US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電子</a:t>
            </a:r>
            <a:endParaRPr lang="en-US" altLang="ja-JP" sz="900" b="1" i="0" u="none" strike="noStrike" cap="none" dirty="0">
              <a:solidFill>
                <a:srgbClr val="C00000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チケットの確認ボタン</a:t>
            </a: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が</a:t>
            </a:r>
            <a:endParaRPr lang="en-US" altLang="ja-JP"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表示されます。</a:t>
            </a:r>
            <a:endParaRPr dirty="0"/>
          </a:p>
        </p:txBody>
      </p:sp>
      <p:sp>
        <p:nvSpPr>
          <p:cNvPr id="110" name="Google Shape;110;p1"/>
          <p:cNvSpPr txBox="1"/>
          <p:nvPr/>
        </p:nvSpPr>
        <p:spPr>
          <a:xfrm>
            <a:off x="1794229" y="8614196"/>
            <a:ext cx="5373188" cy="64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ふるさと納税とは、生まれ育った故郷や応援したい自治体に寄附が</a:t>
            </a:r>
            <a:r>
              <a:rPr lang="ja-JP" altLang="en-US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でき</a:t>
            </a: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る制度です。手続きをすると、寄附金のうち2,000円を超える部分については所得税の還付、住民税の控除が受けられます。あなた自身で寄附金の使い道を指定でき、地域の特産品などのお礼の品ももらえる魅力的な仕組みです。</a:t>
            </a:r>
            <a:endParaRPr dirty="0"/>
          </a:p>
        </p:txBody>
      </p:sp>
      <p:sp>
        <p:nvSpPr>
          <p:cNvPr id="111" name="Google Shape;111;p1"/>
          <p:cNvSpPr txBox="1"/>
          <p:nvPr/>
        </p:nvSpPr>
        <p:spPr>
          <a:xfrm>
            <a:off x="359837" y="9275259"/>
            <a:ext cx="6840000" cy="23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※○○（自治体名）に住所のある方はお申し込みできません　※必ずご自身の控除額を確認した上でお申し込みください</a:t>
            </a:r>
            <a:endParaRPr dirty="0"/>
          </a:p>
        </p:txBody>
      </p:sp>
      <p:sp>
        <p:nvSpPr>
          <p:cNvPr id="112" name="Google Shape;112;p1"/>
          <p:cNvSpPr txBox="1"/>
          <p:nvPr/>
        </p:nvSpPr>
        <p:spPr>
          <a:xfrm>
            <a:off x="1645019" y="9515166"/>
            <a:ext cx="996043" cy="432398"/>
          </a:xfrm>
          <a:prstGeom prst="rect">
            <a:avLst/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寄附についての</a:t>
            </a:r>
            <a:endParaRPr sz="900" b="1" i="0" u="none" strike="noStrike" cap="none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お問い合わせ</a:t>
            </a:r>
            <a:endParaRPr/>
          </a:p>
        </p:txBody>
      </p:sp>
      <p:sp>
        <p:nvSpPr>
          <p:cNvPr id="113" name="Google Shape;113;p1"/>
          <p:cNvSpPr txBox="1"/>
          <p:nvPr/>
        </p:nvSpPr>
        <p:spPr>
          <a:xfrm>
            <a:off x="2701581" y="9521499"/>
            <a:ext cx="4508716" cy="4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○○（自治体名）○○課 営業時間：0:00～00:00 定休日：ダミーダミー</a:t>
            </a:r>
            <a:endParaRPr sz="900" b="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TEL：000-00-0000 MAIL：example@example.com</a:t>
            </a:r>
            <a:endParaRPr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332897" y="10038596"/>
            <a:ext cx="6874560" cy="309231"/>
          </a:xfrm>
          <a:prstGeom prst="rect">
            <a:avLst/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MS Gothic"/>
              <a:buNone/>
            </a:pPr>
            <a:r>
              <a:rPr lang="ja-JP" sz="95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システムについてのお問い合わせ </a:t>
            </a:r>
            <a:r>
              <a:rPr lang="ja-JP" sz="95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▶ 店舗型ふるさと納税 お客様サポート MAIL：help@furusatos.com TEL：050-5444-4054</a:t>
            </a:r>
            <a:endParaRPr sz="950" b="0" i="0" u="none" strike="noStrike" cap="none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cxnSp>
        <p:nvCxnSpPr>
          <p:cNvPr id="115" name="Google Shape;115;p1"/>
          <p:cNvCxnSpPr>
            <a:cxnSpLocks/>
          </p:cNvCxnSpPr>
          <p:nvPr/>
        </p:nvCxnSpPr>
        <p:spPr>
          <a:xfrm>
            <a:off x="1244096" y="5083447"/>
            <a:ext cx="3345758" cy="0"/>
          </a:xfrm>
          <a:prstGeom prst="straightConnector1">
            <a:avLst/>
          </a:prstGeom>
          <a:noFill/>
          <a:ln w="44450" cap="flat" cmpd="sng">
            <a:solidFill>
              <a:srgbClr val="EE968F"/>
            </a:solidFill>
            <a:prstDash val="sysDot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p1"/>
          <p:cNvSpPr txBox="1"/>
          <p:nvPr/>
        </p:nvSpPr>
        <p:spPr>
          <a:xfrm>
            <a:off x="286035" y="8339227"/>
            <a:ext cx="977545" cy="19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6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※画面はイメージです</a:t>
            </a:r>
            <a:endParaRPr dirty="0"/>
          </a:p>
        </p:txBody>
      </p:sp>
      <p:sp>
        <p:nvSpPr>
          <p:cNvPr id="123" name="Google Shape;123;p1"/>
          <p:cNvSpPr txBox="1"/>
          <p:nvPr/>
        </p:nvSpPr>
        <p:spPr>
          <a:xfrm>
            <a:off x="5620639" y="3587686"/>
            <a:ext cx="1433848" cy="62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</a:t>
            </a:r>
            <a:r>
              <a:rPr lang="ja-JP" altLang="ja-JP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 </a:t>
            </a:r>
            <a:endParaRPr sz="7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altLang="ja-JP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</a:t>
            </a:r>
            <a:r>
              <a:rPr lang="ja-JP" altLang="en-US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（</a:t>
            </a:r>
            <a:r>
              <a:rPr lang="ja-JP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店舗名</a:t>
            </a:r>
            <a:r>
              <a:rPr lang="ja-JP" altLang="en-US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）</a:t>
            </a:r>
            <a:endParaRPr lang="en-US" altLang="ja-JP" sz="7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ふるさと納税特設ページ</a:t>
            </a:r>
            <a:endParaRPr sz="7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S Gothic"/>
              <a:buNone/>
            </a:pPr>
            <a:r>
              <a:rPr lang="ja-JP" sz="700" b="0" i="0" u="sng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https://furusatos.com/</a:t>
            </a:r>
            <a:r>
              <a:rPr lang="ja-JP" sz="7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ダミー</a:t>
            </a:r>
            <a:endParaRPr sz="700" dirty="0"/>
          </a:p>
        </p:txBody>
      </p:sp>
      <p:sp>
        <p:nvSpPr>
          <p:cNvPr id="124" name="Google Shape;124;p1"/>
          <p:cNvSpPr/>
          <p:nvPr/>
        </p:nvSpPr>
        <p:spPr>
          <a:xfrm rot="5400000">
            <a:off x="2600167" y="9675728"/>
            <a:ext cx="143203" cy="123451"/>
          </a:xfrm>
          <a:prstGeom prst="triangle">
            <a:avLst>
              <a:gd name="adj" fmla="val 50000"/>
            </a:avLst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"/>
          <p:cNvSpPr/>
          <p:nvPr/>
        </p:nvSpPr>
        <p:spPr>
          <a:xfrm>
            <a:off x="5625686" y="2188906"/>
            <a:ext cx="1399187" cy="13991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6817" y="6092498"/>
            <a:ext cx="1676403" cy="2319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7AEE027-B712-1E5B-6CC2-03B3F1C99AF4}"/>
              </a:ext>
            </a:extLst>
          </p:cNvPr>
          <p:cNvGrpSpPr/>
          <p:nvPr/>
        </p:nvGrpSpPr>
        <p:grpSpPr>
          <a:xfrm>
            <a:off x="1961509" y="254980"/>
            <a:ext cx="3261330" cy="358151"/>
            <a:chOff x="2044815" y="266826"/>
            <a:chExt cx="3261330" cy="358151"/>
          </a:xfrm>
        </p:grpSpPr>
        <p:sp>
          <p:nvSpPr>
            <p:cNvPr id="131" name="Google Shape;131;p1"/>
            <p:cNvSpPr/>
            <p:nvPr/>
          </p:nvSpPr>
          <p:spPr>
            <a:xfrm>
              <a:off x="2233345" y="266826"/>
              <a:ext cx="2875322" cy="35815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044815" y="267054"/>
              <a:ext cx="356726" cy="35769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4949419" y="267053"/>
              <a:ext cx="356726" cy="35769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5077262" y="412926"/>
              <a:ext cx="66636" cy="66636"/>
            </a:xfrm>
            <a:prstGeom prst="ellipse">
              <a:avLst/>
            </a:prstGeom>
            <a:solidFill>
              <a:srgbClr val="EE96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2208272" y="412705"/>
              <a:ext cx="66636" cy="66636"/>
            </a:xfrm>
            <a:prstGeom prst="ellipse">
              <a:avLst/>
            </a:prstGeom>
            <a:solidFill>
              <a:srgbClr val="EE96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"/>
          <p:cNvSpPr txBox="1">
            <a:spLocks noGrp="1"/>
          </p:cNvSpPr>
          <p:nvPr>
            <p:ph type="ctrTitle"/>
          </p:nvPr>
        </p:nvSpPr>
        <p:spPr>
          <a:xfrm>
            <a:off x="1961509" y="285018"/>
            <a:ext cx="3261330" cy="34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968F"/>
              </a:buClr>
              <a:buSzPts val="1800"/>
              <a:buFont typeface="Arial"/>
              <a:buNone/>
            </a:pPr>
            <a:r>
              <a:rPr lang="ja-JP" altLang="en-US" sz="1800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◯ ◯ ◯（</a:t>
            </a:r>
            <a:r>
              <a:rPr lang="ja-JP" sz="1800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店舗名</a:t>
            </a:r>
            <a:r>
              <a:rPr lang="ja-JP" altLang="en-US" sz="1800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dirty="0"/>
          </a:p>
        </p:txBody>
      </p:sp>
      <p:sp>
        <p:nvSpPr>
          <p:cNvPr id="137" name="Google Shape;137;p1"/>
          <p:cNvSpPr txBox="1"/>
          <p:nvPr/>
        </p:nvSpPr>
        <p:spPr>
          <a:xfrm>
            <a:off x="5715010" y="5117333"/>
            <a:ext cx="1596009" cy="47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電子チケット一覧</a:t>
            </a:r>
            <a:r>
              <a:rPr lang="ja-JP" altLang="en-US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から利用するチケットの二次元バーコードを表示してください。</a:t>
            </a:r>
            <a:endParaRPr dirty="0"/>
          </a:p>
        </p:txBody>
      </p:sp>
      <p:pic>
        <p:nvPicPr>
          <p:cNvPr id="138" name="Google Shape;138;p1" descr="モニター画面に映る文字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575" y="6123459"/>
            <a:ext cx="1456947" cy="224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5320" y="2348203"/>
            <a:ext cx="1099917" cy="109991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 txBox="1"/>
          <p:nvPr/>
        </p:nvSpPr>
        <p:spPr>
          <a:xfrm>
            <a:off x="719458" y="9522040"/>
            <a:ext cx="1095772" cy="4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</a:t>
            </a:r>
            <a:endParaRPr sz="800"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</a:t>
            </a:r>
            <a:endParaRPr dirty="0"/>
          </a:p>
        </p:txBody>
      </p:sp>
      <p:sp>
        <p:nvSpPr>
          <p:cNvPr id="157" name="Google Shape;157;p1"/>
          <p:cNvSpPr/>
          <p:nvPr/>
        </p:nvSpPr>
        <p:spPr>
          <a:xfrm>
            <a:off x="359837" y="9518064"/>
            <a:ext cx="398831" cy="41949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ロゴ</a:t>
            </a:r>
            <a:endParaRPr sz="800" dirty="0"/>
          </a:p>
        </p:txBody>
      </p:sp>
      <p:pic>
        <p:nvPicPr>
          <p:cNvPr id="158" name="差し替え;p1"/>
          <p:cNvPicPr preferRelativeResize="0"/>
          <p:nvPr/>
        </p:nvPicPr>
        <p:blipFill rotWithShape="1">
          <a:blip r:embed="rId8">
            <a:alphaModFix/>
          </a:blip>
          <a:srcRect l="6768" t="6893" r="1332" b="14977"/>
          <a:stretch/>
        </p:blipFill>
        <p:spPr>
          <a:xfrm rot="21172697">
            <a:off x="411191" y="1523557"/>
            <a:ext cx="1358030" cy="866458"/>
          </a:xfrm>
          <a:prstGeom prst="rect">
            <a:avLst/>
          </a:prstGeom>
          <a:noFill/>
          <a:ln w="5715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Google Shape;106;p1">
            <a:extLst>
              <a:ext uri="{FF2B5EF4-FFF2-40B4-BE49-F238E27FC236}">
                <a16:creationId xmlns:a16="http://schemas.microsoft.com/office/drawing/2014/main" id="{F0E37327-C694-DA1B-30EF-0D439E6EA78F}"/>
              </a:ext>
            </a:extLst>
          </p:cNvPr>
          <p:cNvSpPr txBox="1"/>
          <p:nvPr/>
        </p:nvSpPr>
        <p:spPr>
          <a:xfrm>
            <a:off x="246918" y="5941192"/>
            <a:ext cx="1467035" cy="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en-US" sz="600" dirty="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※</a:t>
            </a:r>
            <a:r>
              <a:rPr lang="en-US" sz="600" dirty="0" err="1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ご登録なしでも寄附いただけます</a:t>
            </a:r>
            <a:endParaRPr sz="600" dirty="0"/>
          </a:p>
        </p:txBody>
      </p:sp>
      <p:sp>
        <p:nvSpPr>
          <p:cNvPr id="4" name="Google Shape;104;p1">
            <a:extLst>
              <a:ext uri="{FF2B5EF4-FFF2-40B4-BE49-F238E27FC236}">
                <a16:creationId xmlns:a16="http://schemas.microsoft.com/office/drawing/2014/main" id="{9ECDD09B-D3CE-2C98-8EB2-057769D7F463}"/>
              </a:ext>
            </a:extLst>
          </p:cNvPr>
          <p:cNvSpPr txBox="1"/>
          <p:nvPr/>
        </p:nvSpPr>
        <p:spPr>
          <a:xfrm>
            <a:off x="483193" y="5225601"/>
            <a:ext cx="1200908" cy="25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お礼の品選択</a:t>
            </a:r>
            <a:endParaRPr dirty="0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68CC363B-529B-EB14-7D81-66C8D73E2380}"/>
              </a:ext>
            </a:extLst>
          </p:cNvPr>
          <p:cNvGrpSpPr/>
          <p:nvPr/>
        </p:nvGrpSpPr>
        <p:grpSpPr>
          <a:xfrm>
            <a:off x="311244" y="5216896"/>
            <a:ext cx="238877" cy="272056"/>
            <a:chOff x="236995" y="4996466"/>
            <a:chExt cx="238877" cy="272056"/>
          </a:xfrm>
        </p:grpSpPr>
        <p:sp>
          <p:nvSpPr>
            <p:cNvPr id="7" name="Google Shape;116;p1">
              <a:extLst>
                <a:ext uri="{FF2B5EF4-FFF2-40B4-BE49-F238E27FC236}">
                  <a16:creationId xmlns:a16="http://schemas.microsoft.com/office/drawing/2014/main" id="{E6399D37-F367-7CE2-63CB-15C3B6C51701}"/>
                </a:ext>
              </a:extLst>
            </p:cNvPr>
            <p:cNvSpPr/>
            <p:nvPr/>
          </p:nvSpPr>
          <p:spPr>
            <a:xfrm>
              <a:off x="243178" y="5017205"/>
              <a:ext cx="226510" cy="22651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7;p1">
              <a:extLst>
                <a:ext uri="{FF2B5EF4-FFF2-40B4-BE49-F238E27FC236}">
                  <a16:creationId xmlns:a16="http://schemas.microsoft.com/office/drawing/2014/main" id="{866D3BA3-8335-7ACC-EC10-A659F7EC7077}"/>
                </a:ext>
              </a:extLst>
            </p:cNvPr>
            <p:cNvSpPr txBox="1"/>
            <p:nvPr/>
          </p:nvSpPr>
          <p:spPr>
            <a:xfrm>
              <a:off x="236995" y="4996466"/>
              <a:ext cx="238877" cy="27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75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ADA5"/>
                </a:buClr>
                <a:buSzPct val="100000"/>
                <a:buFont typeface="Arial"/>
                <a:buNone/>
              </a:pPr>
              <a:r>
                <a:rPr lang="ja-JP" sz="1300" b="1" i="0" u="none" strike="noStrike" cap="none">
                  <a:solidFill>
                    <a:srgbClr val="F6B8B0"/>
                  </a:solidFill>
                  <a:latin typeface="Arial"/>
                  <a:ea typeface="Arial"/>
                  <a:cs typeface="Arial"/>
                  <a:sym typeface="Arial"/>
                </a:rPr>
                <a:t>１</a:t>
              </a:r>
              <a:endParaRPr b="1" dirty="0">
                <a:solidFill>
                  <a:srgbClr val="F6B8B0"/>
                </a:solidFill>
              </a:endParaRPr>
            </a:p>
          </p:txBody>
        </p:sp>
      </p:grpSp>
      <p:sp>
        <p:nvSpPr>
          <p:cNvPr id="8" name="Google Shape;106;p1">
            <a:extLst>
              <a:ext uri="{FF2B5EF4-FFF2-40B4-BE49-F238E27FC236}">
                <a16:creationId xmlns:a16="http://schemas.microsoft.com/office/drawing/2014/main" id="{23C8F0E3-5D7C-E75D-A6B9-1CF10BD86EE8}"/>
              </a:ext>
            </a:extLst>
          </p:cNvPr>
          <p:cNvSpPr txBox="1"/>
          <p:nvPr/>
        </p:nvSpPr>
        <p:spPr>
          <a:xfrm>
            <a:off x="3698119" y="5941192"/>
            <a:ext cx="1507401" cy="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en-US" sz="600" dirty="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※</a:t>
            </a:r>
            <a:r>
              <a:rPr lang="en-US" sz="600" dirty="0" err="1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押すと電子チケット一覧へ進みます</a:t>
            </a:r>
            <a:endParaRPr sz="600" dirty="0"/>
          </a:p>
        </p:txBody>
      </p:sp>
      <p:grpSp>
        <p:nvGrpSpPr>
          <p:cNvPr id="127" name="Google Shape;127;p1"/>
          <p:cNvGrpSpPr/>
          <p:nvPr/>
        </p:nvGrpSpPr>
        <p:grpSpPr>
          <a:xfrm rot="18670944">
            <a:off x="330144" y="4131680"/>
            <a:ext cx="902011" cy="1046903"/>
            <a:chOff x="532332" y="3696167"/>
            <a:chExt cx="771325" cy="895225"/>
          </a:xfrm>
        </p:grpSpPr>
        <p:sp>
          <p:nvSpPr>
            <p:cNvPr id="128" name="Google Shape;128;p1"/>
            <p:cNvSpPr/>
            <p:nvPr/>
          </p:nvSpPr>
          <p:spPr>
            <a:xfrm>
              <a:off x="532332" y="3696167"/>
              <a:ext cx="771325" cy="771325"/>
            </a:xfrm>
            <a:prstGeom prst="ellipse">
              <a:avLst/>
            </a:prstGeom>
            <a:solidFill>
              <a:srgbClr val="DB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 rot="10800000">
              <a:off x="829494" y="4446893"/>
              <a:ext cx="189921" cy="144499"/>
            </a:xfrm>
            <a:prstGeom prst="triangle">
              <a:avLst>
                <a:gd name="adj" fmla="val 50000"/>
              </a:avLst>
            </a:prstGeom>
            <a:solidFill>
              <a:srgbClr val="DB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"/>
          <p:cNvSpPr txBox="1"/>
          <p:nvPr/>
        </p:nvSpPr>
        <p:spPr>
          <a:xfrm>
            <a:off x="326734" y="4291253"/>
            <a:ext cx="823046" cy="6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sz="11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登録から</a:t>
            </a:r>
            <a:endParaRPr sz="1100"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sz="11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寄附まで</a:t>
            </a:r>
            <a:endParaRPr sz="1100"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sz="11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約</a:t>
            </a:r>
            <a:r>
              <a:rPr lang="en-US" altLang="ja-JP" sz="26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  </a:t>
            </a:r>
            <a:r>
              <a:rPr lang="ja-JP" sz="11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分</a:t>
            </a:r>
            <a:endParaRPr sz="1100" dirty="0"/>
          </a:p>
        </p:txBody>
      </p:sp>
      <p:sp>
        <p:nvSpPr>
          <p:cNvPr id="9" name="Google Shape;130;p1">
            <a:extLst>
              <a:ext uri="{FF2B5EF4-FFF2-40B4-BE49-F238E27FC236}">
                <a16:creationId xmlns:a16="http://schemas.microsoft.com/office/drawing/2014/main" id="{6B102D78-C549-C4E5-7C22-1F646D89141C}"/>
              </a:ext>
            </a:extLst>
          </p:cNvPr>
          <p:cNvSpPr txBox="1"/>
          <p:nvPr/>
        </p:nvSpPr>
        <p:spPr>
          <a:xfrm>
            <a:off x="485726" y="4553307"/>
            <a:ext cx="508842" cy="49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sz="32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３</a:t>
            </a:r>
            <a:endParaRPr sz="3200" dirty="0"/>
          </a:p>
        </p:txBody>
      </p:sp>
      <p:sp>
        <p:nvSpPr>
          <p:cNvPr id="11" name="Google Shape;137;p1">
            <a:extLst>
              <a:ext uri="{FF2B5EF4-FFF2-40B4-BE49-F238E27FC236}">
                <a16:creationId xmlns:a16="http://schemas.microsoft.com/office/drawing/2014/main" id="{8739EC01-3DA9-6621-91DB-3C3C992EAFEE}"/>
              </a:ext>
            </a:extLst>
          </p:cNvPr>
          <p:cNvSpPr txBox="1"/>
          <p:nvPr/>
        </p:nvSpPr>
        <p:spPr>
          <a:xfrm>
            <a:off x="5715524" y="6418304"/>
            <a:ext cx="1563233" cy="34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900" i="0" u="none" strike="noStrike" cap="none">
                <a:solidFill>
                  <a:schemeClr val="tx1"/>
                </a:solidFill>
                <a:latin typeface="MS Gothic"/>
                <a:ea typeface="MS Gothic"/>
                <a:cs typeface="MS Gothic"/>
                <a:sym typeface="MS Gothic"/>
              </a:rPr>
              <a:t>店舗スタッフに二次元バーコードを提示してください。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5DB05D2-6C75-F166-66A9-C3A5034A5E57}"/>
              </a:ext>
            </a:extLst>
          </p:cNvPr>
          <p:cNvGrpSpPr/>
          <p:nvPr/>
        </p:nvGrpSpPr>
        <p:grpSpPr>
          <a:xfrm>
            <a:off x="5527021" y="5220255"/>
            <a:ext cx="238877" cy="272056"/>
            <a:chOff x="5772376" y="5200081"/>
            <a:chExt cx="238877" cy="272056"/>
          </a:xfrm>
        </p:grpSpPr>
        <p:sp>
          <p:nvSpPr>
            <p:cNvPr id="13" name="Google Shape;116;p1">
              <a:extLst>
                <a:ext uri="{FF2B5EF4-FFF2-40B4-BE49-F238E27FC236}">
                  <a16:creationId xmlns:a16="http://schemas.microsoft.com/office/drawing/2014/main" id="{D16A706E-F553-48B8-D9DF-84DA74091DA7}"/>
                </a:ext>
              </a:extLst>
            </p:cNvPr>
            <p:cNvSpPr/>
            <p:nvPr/>
          </p:nvSpPr>
          <p:spPr>
            <a:xfrm>
              <a:off x="5781734" y="5214379"/>
              <a:ext cx="226510" cy="226510"/>
            </a:xfrm>
            <a:prstGeom prst="ellipse">
              <a:avLst/>
            </a:prstGeom>
            <a:solidFill>
              <a:srgbClr val="DB3F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7;p1">
              <a:extLst>
                <a:ext uri="{FF2B5EF4-FFF2-40B4-BE49-F238E27FC236}">
                  <a16:creationId xmlns:a16="http://schemas.microsoft.com/office/drawing/2014/main" id="{47513BB7-401B-5033-AE46-B143DF26BF0D}"/>
                </a:ext>
              </a:extLst>
            </p:cNvPr>
            <p:cNvSpPr txBox="1"/>
            <p:nvPr/>
          </p:nvSpPr>
          <p:spPr>
            <a:xfrm>
              <a:off x="5772376" y="5200081"/>
              <a:ext cx="238877" cy="27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75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ADA5"/>
                </a:buClr>
                <a:buSzPct val="100000"/>
                <a:buFont typeface="Arial"/>
                <a:buNone/>
              </a:pPr>
              <a:r>
                <a:rPr lang="ja-JP" sz="1300" b="0" i="0" u="none" strike="noStrike" cap="none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１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図 2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883752C4-C54A-8132-D862-954BF971B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6293" y="5582828"/>
            <a:ext cx="1727200" cy="749300"/>
          </a:xfrm>
          <a:prstGeom prst="rect">
            <a:avLst/>
          </a:prstGeom>
        </p:spPr>
      </p:pic>
      <p:pic>
        <p:nvPicPr>
          <p:cNvPr id="23" name="図 22" descr="QR コード&#10;&#10;自動的に生成された説明">
            <a:extLst>
              <a:ext uri="{FF2B5EF4-FFF2-40B4-BE49-F238E27FC236}">
                <a16:creationId xmlns:a16="http://schemas.microsoft.com/office/drawing/2014/main" id="{2679AA7D-A403-B5ED-BB3F-A37095D96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6293" y="6766601"/>
            <a:ext cx="1727200" cy="1346200"/>
          </a:xfrm>
          <a:prstGeom prst="rect">
            <a:avLst/>
          </a:prstGeom>
        </p:spPr>
      </p:pic>
      <p:pic>
        <p:nvPicPr>
          <p:cNvPr id="25" name="図 2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EA94D55-33DD-6262-9E17-BF3F3E347C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288" y="6092149"/>
            <a:ext cx="1670176" cy="2277513"/>
          </a:xfrm>
          <a:prstGeom prst="rect">
            <a:avLst/>
          </a:prstGeom>
        </p:spPr>
      </p:pic>
      <p:pic>
        <p:nvPicPr>
          <p:cNvPr id="28" name="図 27" descr="図形, 四角形&#10;&#10;自動的に生成された説明">
            <a:extLst>
              <a:ext uri="{FF2B5EF4-FFF2-40B4-BE49-F238E27FC236}">
                <a16:creationId xmlns:a16="http://schemas.microsoft.com/office/drawing/2014/main" id="{EB55BA5C-985F-1261-E951-5CBFE0FED6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6141" y="4727960"/>
            <a:ext cx="1892301" cy="355601"/>
          </a:xfrm>
          <a:prstGeom prst="rect">
            <a:avLst/>
          </a:prstGeom>
        </p:spPr>
      </p:pic>
      <p:sp>
        <p:nvSpPr>
          <p:cNvPr id="107" name="Google Shape;107;p1"/>
          <p:cNvSpPr txBox="1"/>
          <p:nvPr/>
        </p:nvSpPr>
        <p:spPr>
          <a:xfrm>
            <a:off x="5463183" y="4776499"/>
            <a:ext cx="1893536" cy="28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altLang="en-US" sz="1300" b="1" i="0" u="none" strike="noStrike" cap="none" spc="-120">
                <a:solidFill>
                  <a:srgbClr val="DB3F54"/>
                </a:solidFill>
                <a:latin typeface="MS Gothic"/>
                <a:ea typeface="MS Gothic"/>
                <a:cs typeface="MS Gothic"/>
                <a:sym typeface="MS Gothic"/>
              </a:rPr>
              <a:t>電子チケットの使い方</a:t>
            </a:r>
            <a:endParaRPr sz="1300" spc="-120" dirty="0">
              <a:solidFill>
                <a:srgbClr val="DB3F54"/>
              </a:solidFill>
            </a:endParaRPr>
          </a:p>
        </p:txBody>
      </p:sp>
      <p:pic>
        <p:nvPicPr>
          <p:cNvPr id="155" name="差し替え;p1"/>
          <p:cNvPicPr preferRelativeResize="0"/>
          <p:nvPr/>
        </p:nvPicPr>
        <p:blipFill rotWithShape="1">
          <a:blip r:embed="rId13">
            <a:alphaModFix/>
          </a:blip>
          <a:srcRect l="23700" t="13647" r="28173" b="6722"/>
          <a:stretch/>
        </p:blipFill>
        <p:spPr>
          <a:xfrm rot="606119">
            <a:off x="685633" y="2456663"/>
            <a:ext cx="1435305" cy="932608"/>
          </a:xfrm>
          <a:prstGeom prst="rect">
            <a:avLst/>
          </a:prstGeom>
          <a:noFill/>
          <a:ln w="5715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図 33" descr="図形, 四角形&#10;&#10;自動的に生成された説明">
            <a:extLst>
              <a:ext uri="{FF2B5EF4-FFF2-40B4-BE49-F238E27FC236}">
                <a16:creationId xmlns:a16="http://schemas.microsoft.com/office/drawing/2014/main" id="{F7ACB703-F573-2889-81DD-E977AA318A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1698" y="1491521"/>
            <a:ext cx="1738137" cy="603140"/>
          </a:xfrm>
          <a:prstGeom prst="rect">
            <a:avLst/>
          </a:prstGeom>
        </p:spPr>
      </p:pic>
      <p:sp>
        <p:nvSpPr>
          <p:cNvPr id="163" name="Google Shape;163;p1"/>
          <p:cNvSpPr txBox="1"/>
          <p:nvPr/>
        </p:nvSpPr>
        <p:spPr>
          <a:xfrm>
            <a:off x="5589643" y="1494782"/>
            <a:ext cx="1483375" cy="48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S Gothic"/>
              <a:buNone/>
            </a:pPr>
            <a:r>
              <a:rPr lang="ja-JP" altLang="en-US" sz="1100" b="1" i="0" u="none" strike="noStrike" cap="none" spc="-7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お礼の品は</a:t>
            </a:r>
            <a:r>
              <a:rPr lang="ja-JP" altLang="en-US" sz="1600" b="1" i="0" u="none" strike="noStrike" cap="none" spc="-7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すぐ</a:t>
            </a:r>
            <a:r>
              <a:rPr lang="ja-JP" altLang="en-US" sz="1100" b="1" i="0" u="none" strike="noStrike" cap="none" spc="-7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に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S Gothic"/>
              <a:buNone/>
            </a:pPr>
            <a:r>
              <a:rPr lang="ja-JP" altLang="en-US" sz="1100" b="1" i="0" u="none" strike="noStrike" cap="none" spc="-7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ご利用できます！</a:t>
            </a:r>
            <a:endParaRPr lang="ja-JP" altLang="en-US" sz="1100" spc="-70" dirty="0"/>
          </a:p>
        </p:txBody>
      </p:sp>
      <p:sp>
        <p:nvSpPr>
          <p:cNvPr id="139" name="Google Shape;139;p1"/>
          <p:cNvSpPr txBox="1"/>
          <p:nvPr/>
        </p:nvSpPr>
        <p:spPr>
          <a:xfrm>
            <a:off x="423923" y="7194884"/>
            <a:ext cx="1310906" cy="16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"/>
              <a:buFont typeface="MS Gothic"/>
              <a:buNone/>
            </a:pPr>
            <a:r>
              <a:rPr lang="ja-JP" altLang="en-US" sz="5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○○返礼品名</a:t>
            </a:r>
            <a:endParaRPr dirty="0"/>
          </a:p>
        </p:txBody>
      </p:sp>
      <p:sp>
        <p:nvSpPr>
          <p:cNvPr id="140" name="Google Shape;140;p1"/>
          <p:cNvSpPr txBox="1"/>
          <p:nvPr/>
        </p:nvSpPr>
        <p:spPr>
          <a:xfrm>
            <a:off x="758668" y="7104964"/>
            <a:ext cx="619530" cy="11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MS Gothic"/>
              <a:buNone/>
            </a:pPr>
            <a:r>
              <a:rPr lang="ja-JP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○○（</a:t>
            </a:r>
            <a:r>
              <a:rPr lang="ja-JP" altLang="en-US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店舗名</a:t>
            </a:r>
            <a:r>
              <a:rPr lang="ja-JP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）</a:t>
            </a:r>
            <a:endParaRPr sz="350" b="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143" name="Google Shape;143;p1"/>
          <p:cNvSpPr txBox="1"/>
          <p:nvPr/>
        </p:nvSpPr>
        <p:spPr>
          <a:xfrm>
            <a:off x="435124" y="7496486"/>
            <a:ext cx="669966" cy="15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650" b="1" i="0" u="none" strike="noStrike" cap="none">
                <a:solidFill>
                  <a:srgbClr val="AE9037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endParaRPr dirty="0"/>
          </a:p>
        </p:txBody>
      </p:sp>
      <p:sp>
        <p:nvSpPr>
          <p:cNvPr id="36" name="Google Shape;106;p1">
            <a:extLst>
              <a:ext uri="{FF2B5EF4-FFF2-40B4-BE49-F238E27FC236}">
                <a16:creationId xmlns:a16="http://schemas.microsoft.com/office/drawing/2014/main" id="{C292F4BA-AF02-3348-C4C7-D65581F454A5}"/>
              </a:ext>
            </a:extLst>
          </p:cNvPr>
          <p:cNvSpPr txBox="1"/>
          <p:nvPr/>
        </p:nvSpPr>
        <p:spPr>
          <a:xfrm>
            <a:off x="5478446" y="8138995"/>
            <a:ext cx="1842726" cy="287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en-US" sz="800" dirty="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※</a:t>
            </a:r>
            <a:r>
              <a:rPr lang="en-US" sz="800" dirty="0" err="1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複数枚利用時は利用する枚数分の</a:t>
            </a:r>
            <a:endParaRPr lang="en-US" sz="800" dirty="0">
              <a:solidFill>
                <a:schemeClr val="dk1"/>
              </a:solidFill>
              <a:latin typeface="MS Gothic"/>
              <a:ea typeface="MS Gothic"/>
              <a:sym typeface="MS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altLang="en-US" sz="80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　提示が必要です</a:t>
            </a:r>
            <a:endParaRPr sz="800" dirty="0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1655AC9-7313-B4DF-3F02-9570811FBD5B}"/>
              </a:ext>
            </a:extLst>
          </p:cNvPr>
          <p:cNvGrpSpPr/>
          <p:nvPr/>
        </p:nvGrpSpPr>
        <p:grpSpPr>
          <a:xfrm>
            <a:off x="5527188" y="6444196"/>
            <a:ext cx="238877" cy="272056"/>
            <a:chOff x="5775550" y="5193607"/>
            <a:chExt cx="238877" cy="272056"/>
          </a:xfrm>
        </p:grpSpPr>
        <p:sp>
          <p:nvSpPr>
            <p:cNvPr id="39" name="Google Shape;116;p1">
              <a:extLst>
                <a:ext uri="{FF2B5EF4-FFF2-40B4-BE49-F238E27FC236}">
                  <a16:creationId xmlns:a16="http://schemas.microsoft.com/office/drawing/2014/main" id="{6E725451-737E-8C97-B58A-9B2FFD4E85CE}"/>
                </a:ext>
              </a:extLst>
            </p:cNvPr>
            <p:cNvSpPr/>
            <p:nvPr/>
          </p:nvSpPr>
          <p:spPr>
            <a:xfrm>
              <a:off x="5781734" y="5214379"/>
              <a:ext cx="226510" cy="226510"/>
            </a:xfrm>
            <a:prstGeom prst="ellipse">
              <a:avLst/>
            </a:prstGeom>
            <a:solidFill>
              <a:srgbClr val="DB3F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7;p1">
              <a:extLst>
                <a:ext uri="{FF2B5EF4-FFF2-40B4-BE49-F238E27FC236}">
                  <a16:creationId xmlns:a16="http://schemas.microsoft.com/office/drawing/2014/main" id="{6F6FABCB-14AD-B9DD-D62F-D054D7016B2C}"/>
                </a:ext>
              </a:extLst>
            </p:cNvPr>
            <p:cNvSpPr txBox="1"/>
            <p:nvPr/>
          </p:nvSpPr>
          <p:spPr>
            <a:xfrm>
              <a:off x="5775550" y="5193607"/>
              <a:ext cx="238877" cy="27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75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ADA5"/>
                </a:buClr>
                <a:buSzPct val="100000"/>
                <a:buFont typeface="Arial"/>
                <a:buNone/>
              </a:pPr>
              <a:r>
                <a:rPr lang="ja-JP" altLang="en-US" sz="1300" b="0" i="0" u="none" strike="noStrike" cap="none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２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D66C7406-34B4-631A-C325-1CAD72D527B4}"/>
              </a:ext>
            </a:extLst>
          </p:cNvPr>
          <p:cNvSpPr/>
          <p:nvPr/>
        </p:nvSpPr>
        <p:spPr>
          <a:xfrm>
            <a:off x="513053" y="7119199"/>
            <a:ext cx="314624" cy="8444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Google Shape;140;p1">
            <a:extLst>
              <a:ext uri="{FF2B5EF4-FFF2-40B4-BE49-F238E27FC236}">
                <a16:creationId xmlns:a16="http://schemas.microsoft.com/office/drawing/2014/main" id="{66C8A7CD-A842-80BA-8178-E4C9927FF34D}"/>
              </a:ext>
            </a:extLst>
          </p:cNvPr>
          <p:cNvSpPr txBox="1"/>
          <p:nvPr/>
        </p:nvSpPr>
        <p:spPr>
          <a:xfrm>
            <a:off x="449969" y="7107131"/>
            <a:ext cx="457735" cy="11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MS Gothic"/>
              <a:buNone/>
            </a:pPr>
            <a:r>
              <a:rPr lang="ja-JP" altLang="en-US" sz="350" b="0" i="0" u="none" strike="noStrike" cap="none">
                <a:solidFill>
                  <a:schemeClr val="bg1"/>
                </a:solidFill>
                <a:latin typeface="MS Gothic"/>
                <a:ea typeface="MS Gothic"/>
                <a:cs typeface="MS Gothic"/>
                <a:sym typeface="MS Gothic"/>
              </a:rPr>
              <a:t>カテゴリー名</a:t>
            </a:r>
            <a:endParaRPr sz="350" b="0" i="0" u="none" strike="noStrike" cap="none" dirty="0">
              <a:solidFill>
                <a:schemeClr val="bg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D5B460B0-3D40-A9B7-E703-E2217AA838A6}"/>
              </a:ext>
            </a:extLst>
          </p:cNvPr>
          <p:cNvGrpSpPr/>
          <p:nvPr/>
        </p:nvGrpSpPr>
        <p:grpSpPr>
          <a:xfrm>
            <a:off x="2025667" y="5216341"/>
            <a:ext cx="238877" cy="272056"/>
            <a:chOff x="236995" y="4996466"/>
            <a:chExt cx="238877" cy="272056"/>
          </a:xfrm>
        </p:grpSpPr>
        <p:sp>
          <p:nvSpPr>
            <p:cNvPr id="50" name="Google Shape;116;p1">
              <a:extLst>
                <a:ext uri="{FF2B5EF4-FFF2-40B4-BE49-F238E27FC236}">
                  <a16:creationId xmlns:a16="http://schemas.microsoft.com/office/drawing/2014/main" id="{CFE59E8B-E091-B9E9-D18F-41E63B297922}"/>
                </a:ext>
              </a:extLst>
            </p:cNvPr>
            <p:cNvSpPr/>
            <p:nvPr/>
          </p:nvSpPr>
          <p:spPr>
            <a:xfrm>
              <a:off x="243178" y="5017205"/>
              <a:ext cx="226510" cy="22651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17;p1">
              <a:extLst>
                <a:ext uri="{FF2B5EF4-FFF2-40B4-BE49-F238E27FC236}">
                  <a16:creationId xmlns:a16="http://schemas.microsoft.com/office/drawing/2014/main" id="{D41728FE-D896-3419-D00E-8E084091CAAF}"/>
                </a:ext>
              </a:extLst>
            </p:cNvPr>
            <p:cNvSpPr txBox="1"/>
            <p:nvPr/>
          </p:nvSpPr>
          <p:spPr>
            <a:xfrm>
              <a:off x="236995" y="4996466"/>
              <a:ext cx="238877" cy="27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75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ADA5"/>
                </a:buClr>
                <a:buSzPct val="100000"/>
                <a:buFont typeface="Arial"/>
                <a:buNone/>
              </a:pPr>
              <a:r>
                <a:rPr lang="ja-JP" altLang="en-US" sz="1300" b="1" i="0" u="none" strike="noStrike" cap="none">
                  <a:solidFill>
                    <a:srgbClr val="F3ADA5"/>
                  </a:solidFill>
                  <a:latin typeface="Arial"/>
                  <a:ea typeface="Arial"/>
                  <a:cs typeface="Arial"/>
                  <a:sym typeface="Arial"/>
                </a:rPr>
                <a:t>２</a:t>
              </a:r>
              <a:endParaRPr b="1" dirty="0">
                <a:solidFill>
                  <a:srgbClr val="F3ADA5"/>
                </a:solidFill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CCD236B-B7B6-4A65-23F8-A539787A2386}"/>
              </a:ext>
            </a:extLst>
          </p:cNvPr>
          <p:cNvGrpSpPr/>
          <p:nvPr/>
        </p:nvGrpSpPr>
        <p:grpSpPr>
          <a:xfrm>
            <a:off x="3808756" y="5216341"/>
            <a:ext cx="238877" cy="272056"/>
            <a:chOff x="236995" y="4996466"/>
            <a:chExt cx="238877" cy="272056"/>
          </a:xfrm>
        </p:grpSpPr>
        <p:sp>
          <p:nvSpPr>
            <p:cNvPr id="53" name="Google Shape;116;p1">
              <a:extLst>
                <a:ext uri="{FF2B5EF4-FFF2-40B4-BE49-F238E27FC236}">
                  <a16:creationId xmlns:a16="http://schemas.microsoft.com/office/drawing/2014/main" id="{148659F9-8D30-1331-B7E3-12DF25DB4A90}"/>
                </a:ext>
              </a:extLst>
            </p:cNvPr>
            <p:cNvSpPr/>
            <p:nvPr/>
          </p:nvSpPr>
          <p:spPr>
            <a:xfrm>
              <a:off x="243178" y="5017205"/>
              <a:ext cx="226510" cy="22651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17;p1">
              <a:extLst>
                <a:ext uri="{FF2B5EF4-FFF2-40B4-BE49-F238E27FC236}">
                  <a16:creationId xmlns:a16="http://schemas.microsoft.com/office/drawing/2014/main" id="{FF6BD2C4-E18B-48EB-84A4-5435EF355DED}"/>
                </a:ext>
              </a:extLst>
            </p:cNvPr>
            <p:cNvSpPr txBox="1"/>
            <p:nvPr/>
          </p:nvSpPr>
          <p:spPr>
            <a:xfrm>
              <a:off x="236995" y="4996466"/>
              <a:ext cx="238877" cy="27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rmAutofit fontScale="975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ADA5"/>
                </a:buClr>
                <a:buSzPct val="100000"/>
                <a:buFont typeface="Arial"/>
                <a:buNone/>
              </a:pPr>
              <a:r>
                <a:rPr lang="ja-JP" altLang="en-US" sz="1300" b="1" i="0" u="none" strike="noStrike" cap="none">
                  <a:solidFill>
                    <a:srgbClr val="EE968F"/>
                  </a:solidFill>
                  <a:latin typeface="Arial"/>
                  <a:ea typeface="Arial"/>
                  <a:cs typeface="Arial"/>
                  <a:sym typeface="Arial"/>
                </a:rPr>
                <a:t>３</a:t>
              </a:r>
              <a:endParaRPr b="1" dirty="0">
                <a:solidFill>
                  <a:srgbClr val="EE968F"/>
                </a:solidFill>
              </a:endParaRPr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7335532-A2EE-8486-658E-6C37E59E0C2B}"/>
              </a:ext>
            </a:extLst>
          </p:cNvPr>
          <p:cNvGrpSpPr/>
          <p:nvPr/>
        </p:nvGrpSpPr>
        <p:grpSpPr>
          <a:xfrm>
            <a:off x="3633570" y="6074188"/>
            <a:ext cx="1676400" cy="2298700"/>
            <a:chOff x="3642623" y="6074188"/>
            <a:chExt cx="1676400" cy="2298700"/>
          </a:xfrm>
        </p:grpSpPr>
        <p:pic>
          <p:nvPicPr>
            <p:cNvPr id="19" name="図 1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6B132F68-4979-595E-053C-0596398B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42623" y="6074188"/>
              <a:ext cx="1676400" cy="2298700"/>
            </a:xfrm>
            <a:prstGeom prst="rect">
              <a:avLst/>
            </a:prstGeom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670EDA51-9C99-E638-2B86-0B17966945FD}"/>
                </a:ext>
              </a:extLst>
            </p:cNvPr>
            <p:cNvSpPr/>
            <p:nvPr/>
          </p:nvSpPr>
          <p:spPr>
            <a:xfrm>
              <a:off x="3928195" y="6880860"/>
              <a:ext cx="1074906" cy="237934"/>
            </a:xfrm>
            <a:prstGeom prst="rect">
              <a:avLst/>
            </a:prstGeom>
            <a:noFill/>
            <a:ln w="19050">
              <a:solidFill>
                <a:srgbClr val="E7011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7" name="Google Shape;106;p1">
            <a:extLst>
              <a:ext uri="{FF2B5EF4-FFF2-40B4-BE49-F238E27FC236}">
                <a16:creationId xmlns:a16="http://schemas.microsoft.com/office/drawing/2014/main" id="{3753D922-8A9E-5A30-08A9-E84784B17605}"/>
              </a:ext>
            </a:extLst>
          </p:cNvPr>
          <p:cNvSpPr txBox="1"/>
          <p:nvPr/>
        </p:nvSpPr>
        <p:spPr>
          <a:xfrm>
            <a:off x="265179" y="4454977"/>
            <a:ext cx="263279" cy="1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en-US" sz="600" dirty="0">
                <a:solidFill>
                  <a:schemeClr val="bg1"/>
                </a:solidFill>
                <a:latin typeface="MS Gothic"/>
                <a:ea typeface="MS Gothic"/>
                <a:sym typeface="MS Gothic"/>
              </a:rPr>
              <a:t>※</a:t>
            </a:r>
            <a:endParaRPr sz="600" dirty="0">
              <a:solidFill>
                <a:schemeClr val="bg1"/>
              </a:solidFill>
            </a:endParaRPr>
          </a:p>
        </p:txBody>
      </p:sp>
      <p:pic>
        <p:nvPicPr>
          <p:cNvPr id="65" name="Google Shape;84;p1">
            <a:extLst>
              <a:ext uri="{FF2B5EF4-FFF2-40B4-BE49-F238E27FC236}">
                <a16:creationId xmlns:a16="http://schemas.microsoft.com/office/drawing/2014/main" id="{F3E6508A-DB2B-DCED-7FBF-A39152A3B36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17294" b="5859"/>
          <a:stretch/>
        </p:blipFill>
        <p:spPr>
          <a:xfrm>
            <a:off x="423465" y="6185762"/>
            <a:ext cx="1290488" cy="891872"/>
          </a:xfrm>
          <a:prstGeom prst="round2Same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E883A056-F85D-D3D1-9005-BDAA3427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559674" cy="10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/>
          <p:nvPr/>
        </p:nvSpPr>
        <p:spPr>
          <a:xfrm>
            <a:off x="179388" y="196850"/>
            <a:ext cx="7200900" cy="711747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1275361" y="1960859"/>
            <a:ext cx="5008954" cy="6770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"/>
          <p:cNvPicPr preferRelativeResize="0"/>
          <p:nvPr/>
        </p:nvPicPr>
        <p:blipFill>
          <a:blip r:embed="rId3"/>
          <a:srcRect/>
          <a:stretch/>
        </p:blipFill>
        <p:spPr>
          <a:xfrm>
            <a:off x="1659720" y="2346465"/>
            <a:ext cx="4240236" cy="600046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"/>
          <p:cNvSpPr/>
          <p:nvPr/>
        </p:nvSpPr>
        <p:spPr>
          <a:xfrm>
            <a:off x="2955145" y="2499895"/>
            <a:ext cx="1451007" cy="20052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1627163" y="3023937"/>
            <a:ext cx="4300395" cy="192772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 rot="21187096">
            <a:off x="1825479" y="3140827"/>
            <a:ext cx="901117" cy="605207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 rot="597352">
            <a:off x="1972281" y="3659760"/>
            <a:ext cx="957368" cy="660180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4855971" y="3613128"/>
            <a:ext cx="720852" cy="707861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866703" y="6323012"/>
            <a:ext cx="464121" cy="34245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850189" y="7566500"/>
            <a:ext cx="580190" cy="10719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850188" y="7704910"/>
            <a:ext cx="736130" cy="230585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3110411" y="7673699"/>
            <a:ext cx="2599075" cy="26179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2"/>
          <p:cNvCxnSpPr/>
          <p:nvPr/>
        </p:nvCxnSpPr>
        <p:spPr>
          <a:xfrm rot="10800000">
            <a:off x="2955147" y="1719799"/>
            <a:ext cx="551062" cy="78009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2"/>
          <p:cNvCxnSpPr/>
          <p:nvPr/>
        </p:nvCxnSpPr>
        <p:spPr>
          <a:xfrm rot="10800000" flipH="1">
            <a:off x="5722919" y="1645305"/>
            <a:ext cx="236044" cy="137863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2"/>
          <p:cNvCxnSpPr>
            <a:cxnSpLocks/>
            <a:endCxn id="178" idx="3"/>
          </p:cNvCxnSpPr>
          <p:nvPr/>
        </p:nvCxnSpPr>
        <p:spPr>
          <a:xfrm flipH="1">
            <a:off x="5576823" y="3165609"/>
            <a:ext cx="898582" cy="80145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2"/>
          <p:cNvCxnSpPr>
            <a:cxnSpLocks/>
            <a:stCxn id="14" idx="1"/>
            <a:endCxn id="197" idx="2"/>
          </p:cNvCxnSpPr>
          <p:nvPr/>
        </p:nvCxnSpPr>
        <p:spPr>
          <a:xfrm flipH="1" flipV="1">
            <a:off x="909908" y="5801680"/>
            <a:ext cx="937621" cy="254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"/>
          <p:cNvCxnSpPr/>
          <p:nvPr/>
        </p:nvCxnSpPr>
        <p:spPr>
          <a:xfrm flipH="1">
            <a:off x="751268" y="7609674"/>
            <a:ext cx="1108751" cy="44963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2"/>
          <p:cNvCxnSpPr>
            <a:cxnSpLocks/>
            <a:stCxn id="181" idx="2"/>
          </p:cNvCxnSpPr>
          <p:nvPr/>
        </p:nvCxnSpPr>
        <p:spPr>
          <a:xfrm>
            <a:off x="2218253" y="7935495"/>
            <a:ext cx="212026" cy="1181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4" name="Google Shape;194;p2"/>
          <p:cNvCxnSpPr>
            <a:cxnSpLocks/>
            <a:endCxn id="182" idx="2"/>
          </p:cNvCxnSpPr>
          <p:nvPr/>
        </p:nvCxnSpPr>
        <p:spPr>
          <a:xfrm flipH="1" flipV="1">
            <a:off x="4409949" y="7935495"/>
            <a:ext cx="1065829" cy="11985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2"/>
          <p:cNvSpPr txBox="1"/>
          <p:nvPr/>
        </p:nvSpPr>
        <p:spPr>
          <a:xfrm>
            <a:off x="2016428" y="1434410"/>
            <a:ext cx="159530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店舗の名前を入れます。</a:t>
            </a:r>
            <a:endParaRPr dirty="0"/>
          </a:p>
        </p:txBody>
      </p:sp>
      <p:sp>
        <p:nvSpPr>
          <p:cNvPr id="196" name="Google Shape;196;p2"/>
          <p:cNvSpPr txBox="1"/>
          <p:nvPr/>
        </p:nvSpPr>
        <p:spPr>
          <a:xfrm>
            <a:off x="4855971" y="1096017"/>
            <a:ext cx="19800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メインとサブの画像を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画像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の変更」から置換します。</a:t>
            </a:r>
            <a:endParaRPr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176374" y="5401611"/>
            <a:ext cx="14670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返礼品画像を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画像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の変更」から置換します。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"/>
          <p:cNvSpPr txBox="1"/>
          <p:nvPr/>
        </p:nvSpPr>
        <p:spPr>
          <a:xfrm>
            <a:off x="4151437" y="9147700"/>
            <a:ext cx="24929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お問い合わせを受ける自治体名と課名、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営業時間、定休日、電話番号、メール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アドレスを入れます。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/>
          <p:cNvSpPr txBox="1"/>
          <p:nvPr/>
        </p:nvSpPr>
        <p:spPr>
          <a:xfrm>
            <a:off x="1028071" y="9216073"/>
            <a:ext cx="23647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自治体のロゴ、自治体名を入れます。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/>
          <p:cNvSpPr txBox="1"/>
          <p:nvPr/>
        </p:nvSpPr>
        <p:spPr>
          <a:xfrm>
            <a:off x="213685" y="8176023"/>
            <a:ext cx="8258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自治体名を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 txBox="1"/>
          <p:nvPr/>
        </p:nvSpPr>
        <p:spPr>
          <a:xfrm>
            <a:off x="240104" y="6605276"/>
            <a:ext cx="12792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返礼品情報（カテゴリー名、店舗名、返礼品名、寄附金額）を入力します。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"/>
          <p:cNvSpPr txBox="1"/>
          <p:nvPr/>
        </p:nvSpPr>
        <p:spPr>
          <a:xfrm>
            <a:off x="5958963" y="1996098"/>
            <a:ext cx="1603098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弊社より発行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された</a:t>
            </a:r>
            <a:r>
              <a:rPr lang="en" altLang="ja-JP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から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作成サイトを利用して</a:t>
            </a:r>
          </a:p>
          <a:p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二次元バーコードを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作ります。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その後、「画像の変更」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から置換します。</a:t>
            </a:r>
            <a:endParaRPr lang="ja-JP" alt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322799" y="198330"/>
            <a:ext cx="6909121" cy="6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ja-JP" altLang="en-US" sz="3100">
                <a:solidFill>
                  <a:schemeClr val="lt1"/>
                </a:solidFill>
              </a:rPr>
              <a:t>販促</a:t>
            </a:r>
            <a:r>
              <a:rPr lang="ja-JP" sz="31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チラシ</a:t>
            </a:r>
            <a:r>
              <a:rPr lang="en-US" altLang="ja-JP" sz="3100" b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(A4)</a:t>
            </a:r>
            <a:r>
              <a:rPr lang="ja-JP" sz="31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の作り方</a:t>
            </a:r>
            <a:endParaRPr dirty="0"/>
          </a:p>
        </p:txBody>
      </p:sp>
      <p:sp>
        <p:nvSpPr>
          <p:cNvPr id="7" name="Google Shape;187;p2">
            <a:extLst>
              <a:ext uri="{FF2B5EF4-FFF2-40B4-BE49-F238E27FC236}">
                <a16:creationId xmlns:a16="http://schemas.microsoft.com/office/drawing/2014/main" id="{5FF9A86F-7E7B-D1AD-544B-22D305D40F14}"/>
              </a:ext>
            </a:extLst>
          </p:cNvPr>
          <p:cNvSpPr txBox="1"/>
          <p:nvPr/>
        </p:nvSpPr>
        <p:spPr>
          <a:xfrm>
            <a:off x="6118648" y="3765204"/>
            <a:ext cx="13388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自治体名、店舗名、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弊社より発行された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URLを入れます。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8;p2">
            <a:extLst>
              <a:ext uri="{FF2B5EF4-FFF2-40B4-BE49-F238E27FC236}">
                <a16:creationId xmlns:a16="http://schemas.microsoft.com/office/drawing/2014/main" id="{97DB2B93-ADD9-F69B-56F0-46D449F888A3}"/>
              </a:ext>
            </a:extLst>
          </p:cNvPr>
          <p:cNvSpPr/>
          <p:nvPr/>
        </p:nvSpPr>
        <p:spPr>
          <a:xfrm>
            <a:off x="4818530" y="4383806"/>
            <a:ext cx="758294" cy="32278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185;p2">
            <a:extLst>
              <a:ext uri="{FF2B5EF4-FFF2-40B4-BE49-F238E27FC236}">
                <a16:creationId xmlns:a16="http://schemas.microsoft.com/office/drawing/2014/main" id="{1AB1BDC0-C82B-7594-5D79-D8CB4F3C1A50}"/>
              </a:ext>
            </a:extLst>
          </p:cNvPr>
          <p:cNvCxnSpPr>
            <a:cxnSpLocks/>
            <a:stCxn id="7" idx="1"/>
            <a:endCxn id="8" idx="3"/>
          </p:cNvCxnSpPr>
          <p:nvPr/>
        </p:nvCxnSpPr>
        <p:spPr>
          <a:xfrm flipH="1">
            <a:off x="5576824" y="4042203"/>
            <a:ext cx="541824" cy="502998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79;p2">
            <a:extLst>
              <a:ext uri="{FF2B5EF4-FFF2-40B4-BE49-F238E27FC236}">
                <a16:creationId xmlns:a16="http://schemas.microsoft.com/office/drawing/2014/main" id="{16A0406D-B252-CBDD-B607-D347B18373B1}"/>
              </a:ext>
            </a:extLst>
          </p:cNvPr>
          <p:cNvSpPr/>
          <p:nvPr/>
        </p:nvSpPr>
        <p:spPr>
          <a:xfrm>
            <a:off x="1847529" y="5788748"/>
            <a:ext cx="808093" cy="534263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86;p2">
            <a:extLst>
              <a:ext uri="{FF2B5EF4-FFF2-40B4-BE49-F238E27FC236}">
                <a16:creationId xmlns:a16="http://schemas.microsoft.com/office/drawing/2014/main" id="{D95D2A77-011F-D208-F43C-100C1851567E}"/>
              </a:ext>
            </a:extLst>
          </p:cNvPr>
          <p:cNvCxnSpPr>
            <a:cxnSpLocks/>
            <a:stCxn id="187" idx="3"/>
            <a:endCxn id="179" idx="1"/>
          </p:cNvCxnSpPr>
          <p:nvPr/>
        </p:nvCxnSpPr>
        <p:spPr>
          <a:xfrm flipV="1">
            <a:off x="1519329" y="6494240"/>
            <a:ext cx="347374" cy="464959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199;p2">
            <a:extLst>
              <a:ext uri="{FF2B5EF4-FFF2-40B4-BE49-F238E27FC236}">
                <a16:creationId xmlns:a16="http://schemas.microsoft.com/office/drawing/2014/main" id="{EF9CB62D-25D9-F728-8C04-367D7D230522}"/>
              </a:ext>
            </a:extLst>
          </p:cNvPr>
          <p:cNvSpPr txBox="1"/>
          <p:nvPr/>
        </p:nvSpPr>
        <p:spPr>
          <a:xfrm>
            <a:off x="4598320" y="9892016"/>
            <a:ext cx="249883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※</a:t>
            </a: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裏面のデータはそのまま使用ください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475</Words>
  <Application>Microsoft Macintosh PowerPoint</Application>
  <PresentationFormat>ユーザー設定</PresentationFormat>
  <Paragraphs>77</Paragraphs>
  <Slides>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MS Gothic</vt:lpstr>
      <vt:lpstr>Arial</vt:lpstr>
      <vt:lpstr>Calibri</vt:lpstr>
      <vt:lpstr>Office テーマ</vt:lpstr>
      <vt:lpstr>◯ ◯ ◯（店舗名）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店舗名店舗名店舗名</dc:title>
  <dc:creator>宇佐川 桂吾</dc:creator>
  <cp:lastModifiedBy>ふるさと納税03</cp:lastModifiedBy>
  <cp:revision>20</cp:revision>
  <dcterms:created xsi:type="dcterms:W3CDTF">2022-10-28T07:47:50Z</dcterms:created>
  <dcterms:modified xsi:type="dcterms:W3CDTF">2023-11-10T06:41:00Z</dcterms:modified>
</cp:coreProperties>
</file>